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32a819b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32a819b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2893df188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02893df188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032a819b2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032a819b2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032a819b2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032a819b2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032a819b2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032a819b2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032a819b2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032a819b2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032a819b2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032a819b2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032a819b2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032a819b2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032a819b2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032a819b2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032a819b2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032a819b2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032a819b2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032a819b2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032a819b2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032a819b2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032a819b2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032a819b2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032a819b28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032a819b28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032a819b28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032a819b28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032a819b2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032a819b2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032a819b28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032a819b28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032a819b28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032a819b28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032a819b28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032a819b2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032a819b28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032a819b28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03488a861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03488a861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2893df18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2893df18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03488a861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03488a861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03488a861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03488a861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03488a861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03488a861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03488a861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03488a861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2893df18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02893df18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02893df18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02893df18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2893df18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02893df18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02893df188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02893df18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03488a86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03488a86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02893df188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02893df188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showMasterSp="0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287338" y="3077766"/>
            <a:ext cx="8583600" cy="1644300"/>
          </a:xfrm>
          <a:prstGeom prst="rect">
            <a:avLst/>
          </a:prstGeom>
          <a:solidFill>
            <a:srgbClr val="FFF0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U_Braunschweig_02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875" y="787325"/>
            <a:ext cx="8583601" cy="2289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BS_CO_150dpi"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8675"/>
            <a:ext cx="2570749" cy="9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287338" y="4723210"/>
            <a:ext cx="8583600" cy="215400"/>
          </a:xfrm>
          <a:prstGeom prst="rect">
            <a:avLst/>
          </a:prstGeom>
          <a:solidFill>
            <a:srgbClr val="BE1E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831850" y="3267075"/>
            <a:ext cx="77724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830263" y="4124325"/>
            <a:ext cx="77469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0750" y="428675"/>
            <a:ext cx="1888324" cy="9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ischentitel_1">
  <p:cSld name="Zwischentitel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252000" y="216000"/>
            <a:ext cx="8640000" cy="43605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1"/>
          <p:cNvSpPr txBox="1"/>
          <p:nvPr>
            <p:ph type="ctrTitle"/>
          </p:nvPr>
        </p:nvSpPr>
        <p:spPr>
          <a:xfrm>
            <a:off x="831850" y="2898335"/>
            <a:ext cx="77724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" type="subTitle"/>
          </p:nvPr>
        </p:nvSpPr>
        <p:spPr>
          <a:xfrm>
            <a:off x="830263" y="3755585"/>
            <a:ext cx="77469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pic>
        <p:nvPicPr>
          <p:cNvPr descr="TUBS_CO_70vH_150dpi" id="53" name="Google Shape;5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36269"/>
            <a:ext cx="1321593" cy="48934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/>
          <p:nvPr/>
        </p:nvSpPr>
        <p:spPr>
          <a:xfrm>
            <a:off x="8892000" y="0"/>
            <a:ext cx="288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1"/>
          <p:cNvPicPr preferRelativeResize="0"/>
          <p:nvPr/>
        </p:nvPicPr>
        <p:blipFill rotWithShape="1">
          <a:blip r:embed="rId3">
            <a:alphaModFix/>
          </a:blip>
          <a:srcRect b="645" l="0" r="0" t="0"/>
          <a:stretch/>
        </p:blipFill>
        <p:spPr>
          <a:xfrm>
            <a:off x="252000" y="216000"/>
            <a:ext cx="6480000" cy="22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ischentitel_1_eigenes Foto">
  <p:cSld name="Zwischentitel_1_eigenes Foto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/>
          <p:nvPr/>
        </p:nvSpPr>
        <p:spPr>
          <a:xfrm>
            <a:off x="252000" y="216000"/>
            <a:ext cx="8640000" cy="43605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"/>
          <p:cNvSpPr txBox="1"/>
          <p:nvPr>
            <p:ph type="ctrTitle"/>
          </p:nvPr>
        </p:nvSpPr>
        <p:spPr>
          <a:xfrm>
            <a:off x="831850" y="2898335"/>
            <a:ext cx="77724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830263" y="3755585"/>
            <a:ext cx="77469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pic>
        <p:nvPicPr>
          <p:cNvPr descr="TUBS_CO_70vH_150dpi" id="60" name="Google Shape;6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36269"/>
            <a:ext cx="1321593" cy="48934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/>
          <p:nvPr>
            <p:ph idx="2" type="pic"/>
          </p:nvPr>
        </p:nvSpPr>
        <p:spPr>
          <a:xfrm>
            <a:off x="252000" y="216000"/>
            <a:ext cx="8640000" cy="22680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2"/>
          <p:cNvSpPr/>
          <p:nvPr/>
        </p:nvSpPr>
        <p:spPr>
          <a:xfrm>
            <a:off x="8892000" y="0"/>
            <a:ext cx="288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ischentitel_2_eigenes Foto">
  <p:cSld name="Zwischentitel_2_eigenes Foto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252000" y="216000"/>
            <a:ext cx="8640000" cy="4360500"/>
          </a:xfrm>
          <a:prstGeom prst="rect">
            <a:avLst/>
          </a:prstGeom>
          <a:solidFill>
            <a:srgbClr val="FA6E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/>
          <p:nvPr>
            <p:ph type="ctrTitle"/>
          </p:nvPr>
        </p:nvSpPr>
        <p:spPr>
          <a:xfrm>
            <a:off x="831850" y="2898335"/>
            <a:ext cx="77724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830263" y="3755585"/>
            <a:ext cx="77469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pic>
        <p:nvPicPr>
          <p:cNvPr descr="TUBS_CO_70vH_150dpi" id="67" name="Google Shape;6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36269"/>
            <a:ext cx="1321593" cy="48934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/>
          <p:nvPr/>
        </p:nvSpPr>
        <p:spPr>
          <a:xfrm>
            <a:off x="8892000" y="0"/>
            <a:ext cx="288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3"/>
          <p:cNvSpPr/>
          <p:nvPr>
            <p:ph idx="2" type="pic"/>
          </p:nvPr>
        </p:nvSpPr>
        <p:spPr>
          <a:xfrm>
            <a:off x="252000" y="216000"/>
            <a:ext cx="8640000" cy="226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Nur Titel">
  <p:cSld name="1_Nur Titel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0" y="0"/>
            <a:ext cx="9144000" cy="6477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ischentitel_2">
  <p:cSld name="Zwischentitel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252000" y="216000"/>
            <a:ext cx="8640000" cy="4360500"/>
          </a:xfrm>
          <a:prstGeom prst="rect">
            <a:avLst/>
          </a:prstGeom>
          <a:solidFill>
            <a:srgbClr val="FA6E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 txBox="1"/>
          <p:nvPr>
            <p:ph type="ctrTitle"/>
          </p:nvPr>
        </p:nvSpPr>
        <p:spPr>
          <a:xfrm>
            <a:off x="831850" y="2898335"/>
            <a:ext cx="77724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830263" y="3755585"/>
            <a:ext cx="77469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pic>
        <p:nvPicPr>
          <p:cNvPr descr="TUBS_CO_70vH_150dpi" id="77" name="Google Shape;7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36269"/>
            <a:ext cx="1321593" cy="48934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8892000" y="0"/>
            <a:ext cx="288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645" l="0" r="0" t="0"/>
          <a:stretch/>
        </p:blipFill>
        <p:spPr>
          <a:xfrm>
            <a:off x="252000" y="216000"/>
            <a:ext cx="6480000" cy="2268000"/>
          </a:xfrm>
          <a:prstGeom prst="rect">
            <a:avLst/>
          </a:prstGeom>
          <a:solidFill>
            <a:srgbClr val="FFDC4D"/>
          </a:solidFill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el und Diagramm">
  <p:cSld name="1_Titel und Diagramm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0" y="0"/>
            <a:ext cx="9144000" cy="6477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/>
          <p:nvPr>
            <p:ph idx="2" type="chart"/>
          </p:nvPr>
        </p:nvSpPr>
        <p:spPr>
          <a:xfrm>
            <a:off x="431800" y="782241"/>
            <a:ext cx="83757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el und Inhalt">
  <p:cSld name="1_Titel und Inhal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00" cy="6477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31800" y="945000"/>
            <a:ext cx="83757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31800" y="945000"/>
            <a:ext cx="83757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 und Inhalt">
  <p:cSld name="2_Titel und Inhal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31800" y="945000"/>
            <a:ext cx="36000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860000" y="945000"/>
            <a:ext cx="36000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Diagramm" type="chart">
  <p:cSld name="CHAR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"/>
          <p:cNvSpPr/>
          <p:nvPr>
            <p:ph idx="2" type="chart"/>
          </p:nvPr>
        </p:nvSpPr>
        <p:spPr>
          <a:xfrm>
            <a:off x="431800" y="782241"/>
            <a:ext cx="83757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el und Inhalt">
  <p:cSld name="3_Titel und Inhal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0" y="0"/>
            <a:ext cx="9144000" cy="6477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431800" y="945000"/>
            <a:ext cx="36000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860000" y="945000"/>
            <a:ext cx="36000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ischentitel und Gliederung">
  <p:cSld name="Zwischentitel und Gliederung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/>
          <p:nvPr/>
        </p:nvSpPr>
        <p:spPr>
          <a:xfrm>
            <a:off x="0" y="0"/>
            <a:ext cx="9144000" cy="850200"/>
          </a:xfrm>
          <a:prstGeom prst="rect">
            <a:avLst/>
          </a:prstGeom>
          <a:solidFill>
            <a:schemeClr val="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0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431800" y="1004888"/>
            <a:ext cx="8370900" cy="3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6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1800" y="782241"/>
            <a:ext cx="83757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1821600" y="4606200"/>
            <a:ext cx="3859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David Gemen | Seite </a:t>
            </a:r>
            <a:fld id="{00000000-1234-1234-1234-123412341234}" type="slidenum"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9;p1"/>
          <p:cNvCxnSpPr/>
          <p:nvPr/>
        </p:nvCxnSpPr>
        <p:spPr>
          <a:xfrm>
            <a:off x="0" y="4568428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E1E3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TUBS_CO_70vH_150dpi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436269"/>
            <a:ext cx="1321593" cy="48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80999" y="4436274"/>
            <a:ext cx="963006" cy="48934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ctrTitle"/>
          </p:nvPr>
        </p:nvSpPr>
        <p:spPr>
          <a:xfrm>
            <a:off x="831850" y="3267075"/>
            <a:ext cx="7772400" cy="65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Programmieren 1 Zusatz-Tutorium</a:t>
            </a:r>
            <a:endParaRPr/>
          </a:p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830263" y="4124325"/>
            <a:ext cx="7746900" cy="24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/>
              <a:t>Klausurvorbereitung mit der Klausur vom WiSe 21/22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7</a:t>
            </a:r>
            <a:endParaRPr/>
          </a:p>
        </p:txBody>
      </p:sp>
      <p:sp>
        <p:nvSpPr>
          <p:cNvPr id="266" name="Google Shape;266;p25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Welche Aussagen über Ausnahmen (Exceptions) sind richtig bzw. falsch?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1879125" y="1883250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Eine RuntimeException muss immer in einem catch-Block gefangen werden</a:t>
            </a:r>
            <a:endParaRPr/>
          </a:p>
        </p:txBody>
      </p:sp>
      <p:sp>
        <p:nvSpPr>
          <p:cNvPr id="268" name="Google Shape;268;p25"/>
          <p:cNvSpPr txBox="1"/>
          <p:nvPr/>
        </p:nvSpPr>
        <p:spPr>
          <a:xfrm>
            <a:off x="1874675" y="2467975"/>
            <a:ext cx="66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 finally-Block wird nur ausgeführt, wenn keine Ausnahme ausgelöst wurde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1879125" y="3053625"/>
            <a:ext cx="67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Eine Exception muss immer in der Methode abgefangen werden, in der sie auftritt</a:t>
            </a:r>
            <a:endParaRPr/>
          </a:p>
        </p:txBody>
      </p:sp>
      <p:sp>
        <p:nvSpPr>
          <p:cNvPr id="270" name="Google Shape;270;p25"/>
          <p:cNvSpPr txBox="1"/>
          <p:nvPr/>
        </p:nvSpPr>
        <p:spPr>
          <a:xfrm>
            <a:off x="1879125" y="3639275"/>
            <a:ext cx="63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 einen try-Block können mehrere Catch-Blöcke folgen</a:t>
            </a:r>
            <a:endParaRPr/>
          </a:p>
        </p:txBody>
      </p:sp>
      <p:sp>
        <p:nvSpPr>
          <p:cNvPr id="271" name="Google Shape;271;p25"/>
          <p:cNvSpPr/>
          <p:nvPr/>
        </p:nvSpPr>
        <p:spPr>
          <a:xfrm>
            <a:off x="114107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5"/>
          <p:cNvSpPr/>
          <p:nvPr/>
        </p:nvSpPr>
        <p:spPr>
          <a:xfrm>
            <a:off x="152757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5"/>
          <p:cNvSpPr txBox="1"/>
          <p:nvPr/>
        </p:nvSpPr>
        <p:spPr>
          <a:xfrm>
            <a:off x="109047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274" name="Google Shape;274;p25"/>
          <p:cNvSpPr txBox="1"/>
          <p:nvPr/>
        </p:nvSpPr>
        <p:spPr>
          <a:xfrm>
            <a:off x="147252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275" name="Google Shape;275;p25"/>
          <p:cNvSpPr/>
          <p:nvPr/>
        </p:nvSpPr>
        <p:spPr>
          <a:xfrm>
            <a:off x="114107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5"/>
          <p:cNvSpPr/>
          <p:nvPr/>
        </p:nvSpPr>
        <p:spPr>
          <a:xfrm>
            <a:off x="152757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5"/>
          <p:cNvSpPr/>
          <p:nvPr/>
        </p:nvSpPr>
        <p:spPr>
          <a:xfrm>
            <a:off x="114107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5"/>
          <p:cNvSpPr/>
          <p:nvPr/>
        </p:nvSpPr>
        <p:spPr>
          <a:xfrm>
            <a:off x="152757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5"/>
          <p:cNvSpPr/>
          <p:nvPr/>
        </p:nvSpPr>
        <p:spPr>
          <a:xfrm>
            <a:off x="114107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5"/>
          <p:cNvSpPr/>
          <p:nvPr/>
        </p:nvSpPr>
        <p:spPr>
          <a:xfrm>
            <a:off x="152757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5"/>
          <p:cNvSpPr txBox="1"/>
          <p:nvPr/>
        </p:nvSpPr>
        <p:spPr>
          <a:xfrm>
            <a:off x="1492625" y="18795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82" name="Google Shape;282;p25"/>
          <p:cNvSpPr txBox="1"/>
          <p:nvPr/>
        </p:nvSpPr>
        <p:spPr>
          <a:xfrm>
            <a:off x="1492625" y="246797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83" name="Google Shape;283;p25"/>
          <p:cNvSpPr txBox="1"/>
          <p:nvPr/>
        </p:nvSpPr>
        <p:spPr>
          <a:xfrm>
            <a:off x="1492625" y="30527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84" name="Google Shape;284;p25"/>
          <p:cNvSpPr txBox="1"/>
          <p:nvPr/>
        </p:nvSpPr>
        <p:spPr>
          <a:xfrm>
            <a:off x="1110575" y="36374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85" name="Google Shape;285;p25"/>
          <p:cNvSpPr txBox="1"/>
          <p:nvPr/>
        </p:nvSpPr>
        <p:spPr>
          <a:xfrm>
            <a:off x="1874675" y="3285350"/>
            <a:ext cx="37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Exceptions können auch im Methoden-Stack weitergereicht werden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1874675" y="2701000"/>
            <a:ext cx="37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Der finally-Block wird immer ausgeführt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287" name="Google Shape;287;p25"/>
          <p:cNvSpPr txBox="1"/>
          <p:nvPr/>
        </p:nvSpPr>
        <p:spPr>
          <a:xfrm>
            <a:off x="1879125" y="2115325"/>
            <a:ext cx="440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A6E00"/>
                </a:solidFill>
              </a:rPr>
              <a:t>Wenn man nicht möchte, dass das Programm abstürzt, dann ja. Aber ein </a:t>
            </a:r>
            <a:r>
              <a:rPr b="1" lang="en" sz="800">
                <a:solidFill>
                  <a:srgbClr val="FA6E00"/>
                </a:solidFill>
              </a:rPr>
              <a:t>muss</a:t>
            </a:r>
            <a:r>
              <a:rPr lang="en" sz="800">
                <a:solidFill>
                  <a:srgbClr val="FA6E00"/>
                </a:solidFill>
              </a:rPr>
              <a:t> ist das nicht</a:t>
            </a:r>
            <a:endParaRPr sz="800">
              <a:solidFill>
                <a:srgbClr val="FA6E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8</a:t>
            </a:r>
            <a:endParaRPr/>
          </a:p>
        </p:txBody>
      </p:sp>
      <p:sp>
        <p:nvSpPr>
          <p:cNvPr id="293" name="Google Shape;293;p26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Um Objekte einer Klasse vergleichbar zu machen, können Programmierende die Methode equals für die entsprechende Klasse implementieren. Welche Aussagen bzgl. der equals-Methode sind richtig bzw. falsch?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4" name="Google Shape;294;p26"/>
          <p:cNvSpPr txBox="1"/>
          <p:nvPr/>
        </p:nvSpPr>
        <p:spPr>
          <a:xfrm>
            <a:off x="1912900" y="2161950"/>
            <a:ext cx="618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equals-Methoden kann auch mit Objekten anderer Klassen als Argument aufgerufen werden</a:t>
            </a:r>
            <a:endParaRPr/>
          </a:p>
        </p:txBody>
      </p:sp>
      <p:sp>
        <p:nvSpPr>
          <p:cNvPr id="295" name="Google Shape;295;p26"/>
          <p:cNvSpPr txBox="1"/>
          <p:nvPr/>
        </p:nvSpPr>
        <p:spPr>
          <a:xfrm>
            <a:off x="1908450" y="2746675"/>
            <a:ext cx="66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Wenn eine Klasse die equals-Methode korrekt implementiert, können Instanzen dieser Klasse mit dem = Operator verglichen werden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6" name="Google Shape;296;p26"/>
          <p:cNvSpPr txBox="1"/>
          <p:nvPr/>
        </p:nvSpPr>
        <p:spPr>
          <a:xfrm>
            <a:off x="1912900" y="3332325"/>
            <a:ext cx="68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Was Gleichheit für eine Klasse bedeutet, hängt komplett vom Kontext der Klasse ab</a:t>
            </a:r>
            <a:endParaRPr/>
          </a:p>
        </p:txBody>
      </p:sp>
      <p:sp>
        <p:nvSpPr>
          <p:cNvPr id="297" name="Google Shape;297;p26"/>
          <p:cNvSpPr txBox="1"/>
          <p:nvPr/>
        </p:nvSpPr>
        <p:spPr>
          <a:xfrm>
            <a:off x="1912900" y="3917975"/>
            <a:ext cx="63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equals-Methode hat den Rückgabetyp int</a:t>
            </a: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1174850" y="22243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/>
          <p:nvPr/>
        </p:nvSpPr>
        <p:spPr>
          <a:xfrm>
            <a:off x="1561350" y="22243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"/>
          <p:cNvSpPr txBox="1"/>
          <p:nvPr/>
        </p:nvSpPr>
        <p:spPr>
          <a:xfrm>
            <a:off x="1124250" y="17255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301" name="Google Shape;301;p26"/>
          <p:cNvSpPr txBox="1"/>
          <p:nvPr/>
        </p:nvSpPr>
        <p:spPr>
          <a:xfrm>
            <a:off x="1506300" y="17255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1174850" y="28072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1561350" y="28072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1174850" y="33938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1561350" y="33938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1174850" y="39804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1561350" y="39804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6"/>
          <p:cNvSpPr txBox="1"/>
          <p:nvPr/>
        </p:nvSpPr>
        <p:spPr>
          <a:xfrm>
            <a:off x="1139900" y="21619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09" name="Google Shape;309;p26"/>
          <p:cNvSpPr txBox="1"/>
          <p:nvPr/>
        </p:nvSpPr>
        <p:spPr>
          <a:xfrm>
            <a:off x="1526400" y="274667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10" name="Google Shape;310;p26"/>
          <p:cNvSpPr txBox="1"/>
          <p:nvPr/>
        </p:nvSpPr>
        <p:spPr>
          <a:xfrm>
            <a:off x="1144350" y="33314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11" name="Google Shape;311;p26"/>
          <p:cNvSpPr txBox="1"/>
          <p:nvPr/>
        </p:nvSpPr>
        <p:spPr>
          <a:xfrm>
            <a:off x="1526400" y="39161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12" name="Google Shape;312;p26"/>
          <p:cNvSpPr txBox="1"/>
          <p:nvPr/>
        </p:nvSpPr>
        <p:spPr>
          <a:xfrm>
            <a:off x="1908450" y="3193850"/>
            <a:ext cx="647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Equals hat keinen Einfluss auf andere Operatoren, erst recht nicht auf den Zuweisungsoperator = (aber auch nicht auf ==)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313" name="Google Shape;313;p26"/>
          <p:cNvSpPr txBox="1"/>
          <p:nvPr/>
        </p:nvSpPr>
        <p:spPr>
          <a:xfrm>
            <a:off x="1908450" y="4140150"/>
            <a:ext cx="647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Der Rückgabetyp ist boolean</a:t>
            </a:r>
            <a:endParaRPr sz="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9</a:t>
            </a:r>
            <a:endParaRPr/>
          </a:p>
        </p:txBody>
      </p:sp>
      <p:sp>
        <p:nvSpPr>
          <p:cNvPr id="319" name="Google Shape;319;p27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Welche Aussagen über Referenztypen sind richtig bzw. falsch?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0" name="Google Shape;320;p27"/>
          <p:cNvSpPr txBox="1"/>
          <p:nvPr/>
        </p:nvSpPr>
        <p:spPr>
          <a:xfrm>
            <a:off x="1912900" y="1825625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Eine Referenzvariable mit dem Wert null referenziert kein Objekt</a:t>
            </a:r>
            <a:endParaRPr/>
          </a:p>
        </p:txBody>
      </p:sp>
      <p:sp>
        <p:nvSpPr>
          <p:cNvPr id="321" name="Google Shape;321;p27"/>
          <p:cNvSpPr txBox="1"/>
          <p:nvPr/>
        </p:nvSpPr>
        <p:spPr>
          <a:xfrm>
            <a:off x="1908450" y="2410350"/>
            <a:ext cx="66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Primitive Datentypen können durch sogenanntes (Un)Boxing wie Referenztypen gehandhabt werden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2" name="Google Shape;322;p27"/>
          <p:cNvSpPr txBox="1"/>
          <p:nvPr/>
        </p:nvSpPr>
        <p:spPr>
          <a:xfrm>
            <a:off x="1912900" y="2996000"/>
            <a:ext cx="689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Wenn Sie eine Referenz auf ein Objekt einer anderen Variablen zuweisen, wird automatisch eine tiefe Kopie des Objekts erstellt</a:t>
            </a:r>
            <a:endParaRPr/>
          </a:p>
        </p:txBody>
      </p:sp>
      <p:sp>
        <p:nvSpPr>
          <p:cNvPr id="323" name="Google Shape;323;p27"/>
          <p:cNvSpPr txBox="1"/>
          <p:nvPr/>
        </p:nvSpPr>
        <p:spPr>
          <a:xfrm>
            <a:off x="1912900" y="3581650"/>
            <a:ext cx="67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 Referenztypen, bis auf die Klasse Object, erben implizit von der Klasse Object </a:t>
            </a:r>
            <a:endParaRPr/>
          </a:p>
        </p:txBody>
      </p:sp>
      <p:sp>
        <p:nvSpPr>
          <p:cNvPr id="324" name="Google Shape;324;p27"/>
          <p:cNvSpPr/>
          <p:nvPr/>
        </p:nvSpPr>
        <p:spPr>
          <a:xfrm>
            <a:off x="1174850" y="18880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7"/>
          <p:cNvSpPr/>
          <p:nvPr/>
        </p:nvSpPr>
        <p:spPr>
          <a:xfrm>
            <a:off x="1561350" y="18880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"/>
          <p:cNvSpPr txBox="1"/>
          <p:nvPr/>
        </p:nvSpPr>
        <p:spPr>
          <a:xfrm>
            <a:off x="1124250" y="1370450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327" name="Google Shape;327;p27"/>
          <p:cNvSpPr txBox="1"/>
          <p:nvPr/>
        </p:nvSpPr>
        <p:spPr>
          <a:xfrm>
            <a:off x="1506300" y="1370463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1174850" y="24708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7"/>
          <p:cNvSpPr/>
          <p:nvPr/>
        </p:nvSpPr>
        <p:spPr>
          <a:xfrm>
            <a:off x="1561350" y="24708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7"/>
          <p:cNvSpPr/>
          <p:nvPr/>
        </p:nvSpPr>
        <p:spPr>
          <a:xfrm>
            <a:off x="1174850" y="30574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7"/>
          <p:cNvSpPr/>
          <p:nvPr/>
        </p:nvSpPr>
        <p:spPr>
          <a:xfrm>
            <a:off x="1561350" y="30574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7"/>
          <p:cNvSpPr/>
          <p:nvPr/>
        </p:nvSpPr>
        <p:spPr>
          <a:xfrm>
            <a:off x="1174850" y="36440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1561350" y="36440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7"/>
          <p:cNvSpPr txBox="1"/>
          <p:nvPr/>
        </p:nvSpPr>
        <p:spPr>
          <a:xfrm>
            <a:off x="1139900" y="18256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35" name="Google Shape;335;p27"/>
          <p:cNvSpPr txBox="1"/>
          <p:nvPr/>
        </p:nvSpPr>
        <p:spPr>
          <a:xfrm>
            <a:off x="1144350" y="24103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36" name="Google Shape;336;p27"/>
          <p:cNvSpPr txBox="1"/>
          <p:nvPr/>
        </p:nvSpPr>
        <p:spPr>
          <a:xfrm>
            <a:off x="1526400" y="299507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37" name="Google Shape;337;p27"/>
          <p:cNvSpPr txBox="1"/>
          <p:nvPr/>
        </p:nvSpPr>
        <p:spPr>
          <a:xfrm>
            <a:off x="1144350" y="35798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38" name="Google Shape;338;p27"/>
          <p:cNvSpPr txBox="1"/>
          <p:nvPr/>
        </p:nvSpPr>
        <p:spPr>
          <a:xfrm>
            <a:off x="1908450" y="3803825"/>
            <a:ext cx="647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</a:rPr>
              <a:t>Referenztypen können auch explizit von Object erben (</a:t>
            </a:r>
            <a:r>
              <a:rPr lang="en" sz="800">
                <a:solidFill>
                  <a:schemeClr val="accent3"/>
                </a:solidFill>
                <a:highlight>
                  <a:schemeClr val="dk1"/>
                </a:highlight>
              </a:rPr>
              <a:t> class X extends Object </a:t>
            </a:r>
            <a:r>
              <a:rPr lang="en" sz="800">
                <a:solidFill>
                  <a:schemeClr val="accent4"/>
                </a:solidFill>
              </a:rPr>
              <a:t>), aber dass alle Referenztypen von Object erben stimmt</a:t>
            </a:r>
            <a:endParaRPr sz="800">
              <a:solidFill>
                <a:schemeClr val="accent4"/>
              </a:solidFill>
            </a:endParaRPr>
          </a:p>
        </p:txBody>
      </p:sp>
      <p:sp>
        <p:nvSpPr>
          <p:cNvPr id="339" name="Google Shape;339;p27"/>
          <p:cNvSpPr txBox="1"/>
          <p:nvPr/>
        </p:nvSpPr>
        <p:spPr>
          <a:xfrm>
            <a:off x="1908450" y="3437100"/>
            <a:ext cx="647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Nur die Referenz wird kopiert (Pass by Reference)</a:t>
            </a:r>
            <a:endParaRPr sz="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10</a:t>
            </a:r>
            <a:endParaRPr/>
          </a:p>
        </p:txBody>
      </p:sp>
      <p:sp>
        <p:nvSpPr>
          <p:cNvPr id="345" name="Google Shape;345;p28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Welche Aussagen über Methoden sind richtig bzw. falsch?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6" name="Google Shape;346;p28"/>
          <p:cNvSpPr txBox="1"/>
          <p:nvPr/>
        </p:nvSpPr>
        <p:spPr>
          <a:xfrm>
            <a:off x="1343075" y="1883250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Eine Methode mit dem Rückgabetyp void liefert keinen Rückgabewert</a:t>
            </a:r>
            <a:endParaRPr/>
          </a:p>
        </p:txBody>
      </p:sp>
      <p:sp>
        <p:nvSpPr>
          <p:cNvPr id="347" name="Google Shape;347;p28"/>
          <p:cNvSpPr txBox="1"/>
          <p:nvPr/>
        </p:nvSpPr>
        <p:spPr>
          <a:xfrm>
            <a:off x="1338625" y="2467975"/>
            <a:ext cx="66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Statische Methoden können auf die this-Referenz zugreifen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8" name="Google Shape;348;p28"/>
          <p:cNvSpPr txBox="1"/>
          <p:nvPr/>
        </p:nvSpPr>
        <p:spPr>
          <a:xfrm>
            <a:off x="1343075" y="3053625"/>
            <a:ext cx="670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Private Methoden einer Klasse können durch alle daraus abgeleiteten Unterklassen direkt aufgerufen werden</a:t>
            </a:r>
            <a:endParaRPr/>
          </a:p>
        </p:txBody>
      </p:sp>
      <p:sp>
        <p:nvSpPr>
          <p:cNvPr id="349" name="Google Shape;349;p28"/>
          <p:cNvSpPr txBox="1"/>
          <p:nvPr/>
        </p:nvSpPr>
        <p:spPr>
          <a:xfrm>
            <a:off x="1343075" y="3639275"/>
            <a:ext cx="694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Eine Klasse kann gleichzeitig die Methoden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boolean calculate(double a, double b) </a:t>
            </a:r>
            <a:r>
              <a:rPr lang="en"/>
              <a:t>und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boolean calculate(int a, int b) </a:t>
            </a:r>
            <a:r>
              <a:rPr lang="en"/>
              <a:t> enthalten.</a:t>
            </a:r>
            <a:endParaRPr/>
          </a:p>
        </p:txBody>
      </p:sp>
      <p:sp>
        <p:nvSpPr>
          <p:cNvPr id="350" name="Google Shape;350;p28"/>
          <p:cNvSpPr/>
          <p:nvPr/>
        </p:nvSpPr>
        <p:spPr>
          <a:xfrm>
            <a:off x="60502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8"/>
          <p:cNvSpPr/>
          <p:nvPr/>
        </p:nvSpPr>
        <p:spPr>
          <a:xfrm>
            <a:off x="99152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8"/>
          <p:cNvSpPr txBox="1"/>
          <p:nvPr/>
        </p:nvSpPr>
        <p:spPr>
          <a:xfrm>
            <a:off x="55442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353" name="Google Shape;353;p28"/>
          <p:cNvSpPr txBox="1"/>
          <p:nvPr/>
        </p:nvSpPr>
        <p:spPr>
          <a:xfrm>
            <a:off x="93647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354" name="Google Shape;354;p28"/>
          <p:cNvSpPr/>
          <p:nvPr/>
        </p:nvSpPr>
        <p:spPr>
          <a:xfrm>
            <a:off x="60502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8"/>
          <p:cNvSpPr/>
          <p:nvPr/>
        </p:nvSpPr>
        <p:spPr>
          <a:xfrm>
            <a:off x="99152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8"/>
          <p:cNvSpPr/>
          <p:nvPr/>
        </p:nvSpPr>
        <p:spPr>
          <a:xfrm>
            <a:off x="60502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8"/>
          <p:cNvSpPr/>
          <p:nvPr/>
        </p:nvSpPr>
        <p:spPr>
          <a:xfrm>
            <a:off x="99152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8"/>
          <p:cNvSpPr/>
          <p:nvPr/>
        </p:nvSpPr>
        <p:spPr>
          <a:xfrm>
            <a:off x="60502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"/>
          <p:cNvSpPr/>
          <p:nvPr/>
        </p:nvSpPr>
        <p:spPr>
          <a:xfrm>
            <a:off x="99152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8"/>
          <p:cNvSpPr txBox="1"/>
          <p:nvPr/>
        </p:nvSpPr>
        <p:spPr>
          <a:xfrm>
            <a:off x="570075" y="18832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61" name="Google Shape;361;p28"/>
          <p:cNvSpPr txBox="1"/>
          <p:nvPr/>
        </p:nvSpPr>
        <p:spPr>
          <a:xfrm>
            <a:off x="956575" y="246797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62" name="Google Shape;362;p28"/>
          <p:cNvSpPr txBox="1"/>
          <p:nvPr/>
        </p:nvSpPr>
        <p:spPr>
          <a:xfrm>
            <a:off x="956575" y="30527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63" name="Google Shape;363;p28"/>
          <p:cNvSpPr txBox="1"/>
          <p:nvPr/>
        </p:nvSpPr>
        <p:spPr>
          <a:xfrm>
            <a:off x="574525" y="36374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64" name="Google Shape;364;p28"/>
          <p:cNvSpPr txBox="1"/>
          <p:nvPr/>
        </p:nvSpPr>
        <p:spPr>
          <a:xfrm>
            <a:off x="1338625" y="3494950"/>
            <a:ext cx="37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Private beschränkt den Zugriff auf die gleiche Klasse.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365" name="Google Shape;365;p28"/>
          <p:cNvSpPr txBox="1"/>
          <p:nvPr/>
        </p:nvSpPr>
        <p:spPr>
          <a:xfrm>
            <a:off x="1338625" y="2701000"/>
            <a:ext cx="436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Statische Methoden haben kein Kontext-Objekt, das mit this referenziert werden könnte</a:t>
            </a:r>
            <a:endParaRPr sz="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11</a:t>
            </a:r>
            <a:endParaRPr/>
          </a:p>
        </p:txBody>
      </p:sp>
      <p:sp>
        <p:nvSpPr>
          <p:cNvPr id="371" name="Google Shape;371;p29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Welche Aussagen über abstrakte Klassen und Schnittstellen sind richtig bzw. falsch?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72" name="Google Shape;372;p29"/>
          <p:cNvSpPr txBox="1"/>
          <p:nvPr/>
        </p:nvSpPr>
        <p:spPr>
          <a:xfrm>
            <a:off x="1879125" y="1883250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Abstrakte Klassen dürfen keine nicht-statischen Attribute definieren</a:t>
            </a:r>
            <a:endParaRPr/>
          </a:p>
        </p:txBody>
      </p:sp>
      <p:sp>
        <p:nvSpPr>
          <p:cNvPr id="373" name="Google Shape;373;p29"/>
          <p:cNvSpPr txBox="1"/>
          <p:nvPr/>
        </p:nvSpPr>
        <p:spPr>
          <a:xfrm>
            <a:off x="1874675" y="2467975"/>
            <a:ext cx="66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Eine Klasse kann beliebig viele abstrakte Klassen direkt erweitern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p29"/>
          <p:cNvSpPr txBox="1"/>
          <p:nvPr/>
        </p:nvSpPr>
        <p:spPr>
          <a:xfrm>
            <a:off x="1879125" y="3053625"/>
            <a:ext cx="67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Abstrakte Klassen sind nicht instanziierbar</a:t>
            </a:r>
            <a:endParaRPr/>
          </a:p>
        </p:txBody>
      </p:sp>
      <p:sp>
        <p:nvSpPr>
          <p:cNvPr id="375" name="Google Shape;375;p29"/>
          <p:cNvSpPr txBox="1"/>
          <p:nvPr/>
        </p:nvSpPr>
        <p:spPr>
          <a:xfrm>
            <a:off x="1879125" y="3639275"/>
            <a:ext cx="63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Eine Klasse kann beliebig viele Schnittstellen implementieren</a:t>
            </a: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114107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/>
          <p:nvPr/>
        </p:nvSpPr>
        <p:spPr>
          <a:xfrm>
            <a:off x="152757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9"/>
          <p:cNvSpPr txBox="1"/>
          <p:nvPr/>
        </p:nvSpPr>
        <p:spPr>
          <a:xfrm>
            <a:off x="109047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379" name="Google Shape;379;p29"/>
          <p:cNvSpPr txBox="1"/>
          <p:nvPr/>
        </p:nvSpPr>
        <p:spPr>
          <a:xfrm>
            <a:off x="147252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380" name="Google Shape;380;p29"/>
          <p:cNvSpPr/>
          <p:nvPr/>
        </p:nvSpPr>
        <p:spPr>
          <a:xfrm>
            <a:off x="114107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9"/>
          <p:cNvSpPr/>
          <p:nvPr/>
        </p:nvSpPr>
        <p:spPr>
          <a:xfrm>
            <a:off x="152757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9"/>
          <p:cNvSpPr/>
          <p:nvPr/>
        </p:nvSpPr>
        <p:spPr>
          <a:xfrm>
            <a:off x="114107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/>
          <p:cNvSpPr/>
          <p:nvPr/>
        </p:nvSpPr>
        <p:spPr>
          <a:xfrm>
            <a:off x="152757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/>
          <p:nvPr/>
        </p:nvSpPr>
        <p:spPr>
          <a:xfrm>
            <a:off x="114107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/>
          <p:nvPr/>
        </p:nvSpPr>
        <p:spPr>
          <a:xfrm>
            <a:off x="152757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9"/>
          <p:cNvSpPr txBox="1"/>
          <p:nvPr/>
        </p:nvSpPr>
        <p:spPr>
          <a:xfrm>
            <a:off x="1492625" y="18832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87" name="Google Shape;387;p29"/>
          <p:cNvSpPr txBox="1"/>
          <p:nvPr/>
        </p:nvSpPr>
        <p:spPr>
          <a:xfrm>
            <a:off x="1492625" y="246797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88" name="Google Shape;388;p29"/>
          <p:cNvSpPr txBox="1"/>
          <p:nvPr/>
        </p:nvSpPr>
        <p:spPr>
          <a:xfrm>
            <a:off x="1106125" y="30527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89" name="Google Shape;389;p29"/>
          <p:cNvSpPr txBox="1"/>
          <p:nvPr/>
        </p:nvSpPr>
        <p:spPr>
          <a:xfrm>
            <a:off x="1110575" y="36374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90" name="Google Shape;390;p29"/>
          <p:cNvSpPr txBox="1"/>
          <p:nvPr/>
        </p:nvSpPr>
        <p:spPr>
          <a:xfrm>
            <a:off x="1874675" y="2701000"/>
            <a:ext cx="37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Java erlaubt keine Mehrfachvererbung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391" name="Google Shape;391;p29"/>
          <p:cNvSpPr txBox="1"/>
          <p:nvPr/>
        </p:nvSpPr>
        <p:spPr>
          <a:xfrm>
            <a:off x="1879125" y="2115325"/>
            <a:ext cx="440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Abstrakte Klassen dürfen nicht-statische Attribute haben (Schnittstellen nicht)</a:t>
            </a:r>
            <a:endParaRPr sz="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12</a:t>
            </a:r>
            <a:endParaRPr/>
          </a:p>
        </p:txBody>
      </p:sp>
      <p:sp>
        <p:nvSpPr>
          <p:cNvPr id="397" name="Google Shape;397;p30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Betrachten Sie die abgebildete Klassenhierarchie. Welche der Aussagen sind richtig bzw. falsch?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3"/>
              </a:solidFill>
              <a:highlight>
                <a:schemeClr val="dk1"/>
              </a:highlight>
            </a:endParaRPr>
          </a:p>
        </p:txBody>
      </p:sp>
      <p:sp>
        <p:nvSpPr>
          <p:cNvPr id="398" name="Google Shape;398;p30"/>
          <p:cNvSpPr txBox="1"/>
          <p:nvPr/>
        </p:nvSpPr>
        <p:spPr>
          <a:xfrm>
            <a:off x="4899675" y="2020175"/>
            <a:ext cx="34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B var = new A() </a:t>
            </a:r>
            <a:r>
              <a:rPr lang="en"/>
              <a:t> ist valide </a:t>
            </a:r>
            <a:endParaRPr/>
          </a:p>
        </p:txBody>
      </p:sp>
      <p:sp>
        <p:nvSpPr>
          <p:cNvPr id="399" name="Google Shape;399;p30"/>
          <p:cNvSpPr txBox="1"/>
          <p:nvPr/>
        </p:nvSpPr>
        <p:spPr>
          <a:xfrm>
            <a:off x="4895225" y="2604900"/>
            <a:ext cx="30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D var = (D) new C() </a:t>
            </a:r>
            <a:r>
              <a:rPr lang="en">
                <a:solidFill>
                  <a:schemeClr val="dk1"/>
                </a:solidFill>
              </a:rPr>
              <a:t> ist valide</a:t>
            </a:r>
            <a:endParaRPr/>
          </a:p>
        </p:txBody>
      </p:sp>
      <p:sp>
        <p:nvSpPr>
          <p:cNvPr id="400" name="Google Shape;400;p30"/>
          <p:cNvSpPr txBox="1"/>
          <p:nvPr/>
        </p:nvSpPr>
        <p:spPr>
          <a:xfrm>
            <a:off x="4899675" y="3190575"/>
            <a:ext cx="30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A var = new B() </a:t>
            </a:r>
            <a:r>
              <a:rPr lang="en">
                <a:solidFill>
                  <a:schemeClr val="dk1"/>
                </a:solidFill>
              </a:rPr>
              <a:t> ist valide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1" name="Google Shape;401;p30"/>
          <p:cNvSpPr txBox="1"/>
          <p:nvPr/>
        </p:nvSpPr>
        <p:spPr>
          <a:xfrm>
            <a:off x="4899675" y="3776250"/>
            <a:ext cx="28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B var = new C() </a:t>
            </a:r>
            <a:r>
              <a:rPr lang="en">
                <a:solidFill>
                  <a:schemeClr val="dk1"/>
                </a:solidFill>
              </a:rPr>
              <a:t> ist valide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p30"/>
          <p:cNvSpPr/>
          <p:nvPr/>
        </p:nvSpPr>
        <p:spPr>
          <a:xfrm>
            <a:off x="4161625" y="20825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0"/>
          <p:cNvSpPr/>
          <p:nvPr/>
        </p:nvSpPr>
        <p:spPr>
          <a:xfrm>
            <a:off x="4548125" y="20825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0"/>
          <p:cNvSpPr txBox="1"/>
          <p:nvPr/>
        </p:nvSpPr>
        <p:spPr>
          <a:xfrm>
            <a:off x="4084950" y="1583750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405" name="Google Shape;405;p30"/>
          <p:cNvSpPr txBox="1"/>
          <p:nvPr/>
        </p:nvSpPr>
        <p:spPr>
          <a:xfrm>
            <a:off x="4471450" y="1583750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406" name="Google Shape;406;p30"/>
          <p:cNvSpPr/>
          <p:nvPr/>
        </p:nvSpPr>
        <p:spPr>
          <a:xfrm>
            <a:off x="4161625" y="26654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0"/>
          <p:cNvSpPr/>
          <p:nvPr/>
        </p:nvSpPr>
        <p:spPr>
          <a:xfrm>
            <a:off x="4548125" y="26654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0"/>
          <p:cNvSpPr/>
          <p:nvPr/>
        </p:nvSpPr>
        <p:spPr>
          <a:xfrm>
            <a:off x="4161625" y="32520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0"/>
          <p:cNvSpPr/>
          <p:nvPr/>
        </p:nvSpPr>
        <p:spPr>
          <a:xfrm>
            <a:off x="4548125" y="32520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0"/>
          <p:cNvSpPr/>
          <p:nvPr/>
        </p:nvSpPr>
        <p:spPr>
          <a:xfrm>
            <a:off x="4161625" y="38386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0"/>
          <p:cNvSpPr/>
          <p:nvPr/>
        </p:nvSpPr>
        <p:spPr>
          <a:xfrm>
            <a:off x="4548125" y="38386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0"/>
          <p:cNvSpPr txBox="1"/>
          <p:nvPr/>
        </p:nvSpPr>
        <p:spPr>
          <a:xfrm>
            <a:off x="4513175" y="2026388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13" name="Google Shape;413;p30"/>
          <p:cNvSpPr txBox="1"/>
          <p:nvPr/>
        </p:nvSpPr>
        <p:spPr>
          <a:xfrm>
            <a:off x="4513175" y="26049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14" name="Google Shape;414;p30"/>
          <p:cNvSpPr txBox="1"/>
          <p:nvPr/>
        </p:nvSpPr>
        <p:spPr>
          <a:xfrm>
            <a:off x="4126675" y="31896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15" name="Google Shape;415;p30"/>
          <p:cNvSpPr txBox="1"/>
          <p:nvPr/>
        </p:nvSpPr>
        <p:spPr>
          <a:xfrm>
            <a:off x="4126675" y="37762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16" name="Google Shape;416;p30"/>
          <p:cNvSpPr txBox="1"/>
          <p:nvPr/>
        </p:nvSpPr>
        <p:spPr>
          <a:xfrm>
            <a:off x="4899675" y="2853600"/>
            <a:ext cx="271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C kann nicht zu D gecastet werden</a:t>
            </a:r>
            <a:endParaRPr sz="800">
              <a:solidFill>
                <a:srgbClr val="CC0000"/>
              </a:solidFill>
            </a:endParaRPr>
          </a:p>
        </p:txBody>
      </p:sp>
      <p:pic>
        <p:nvPicPr>
          <p:cNvPr id="417" name="Google Shape;4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5850"/>
            <a:ext cx="2305438" cy="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64645"/>
            <a:ext cx="2305438" cy="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42250"/>
            <a:ext cx="2305443" cy="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13" y="2853450"/>
            <a:ext cx="2305436" cy="3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0"/>
          <p:cNvSpPr txBox="1"/>
          <p:nvPr/>
        </p:nvSpPr>
        <p:spPr>
          <a:xfrm>
            <a:off x="4899675" y="2264800"/>
            <a:ext cx="271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A kann nicht zu B konvertiert werden</a:t>
            </a:r>
            <a:endParaRPr sz="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13</a:t>
            </a:r>
            <a:endParaRPr/>
          </a:p>
        </p:txBody>
      </p:sp>
      <p:sp>
        <p:nvSpPr>
          <p:cNvPr id="427" name="Google Shape;427;p31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Welche Aussagen über Operationen sind richtig bzw. falsch?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28" name="Google Shape;428;p31"/>
          <p:cNvSpPr txBox="1"/>
          <p:nvPr/>
        </p:nvSpPr>
        <p:spPr>
          <a:xfrm>
            <a:off x="1879125" y="1883250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 increment Operator ++ hat keinen Seiteneffekt</a:t>
            </a:r>
            <a:endParaRPr/>
          </a:p>
        </p:txBody>
      </p:sp>
      <p:sp>
        <p:nvSpPr>
          <p:cNvPr id="429" name="Google Shape;429;p31"/>
          <p:cNvSpPr txBox="1"/>
          <p:nvPr/>
        </p:nvSpPr>
        <p:spPr>
          <a:xfrm>
            <a:off x="1874675" y="2467975"/>
            <a:ext cx="66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 einem Ausdruck der Form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x &amp; y </a:t>
            </a:r>
            <a:r>
              <a:rPr lang="en"/>
              <a:t> wird y nur ausgewertet, wenn x true ergibt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0" name="Google Shape;430;p31"/>
          <p:cNvSpPr txBox="1"/>
          <p:nvPr/>
        </p:nvSpPr>
        <p:spPr>
          <a:xfrm>
            <a:off x="1879125" y="3053625"/>
            <a:ext cx="67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Objekte vom Typ String können inhaltlich mit dem == Operator verglichen werden</a:t>
            </a:r>
            <a:endParaRPr/>
          </a:p>
        </p:txBody>
      </p:sp>
      <p:sp>
        <p:nvSpPr>
          <p:cNvPr id="431" name="Google Shape;431;p31"/>
          <p:cNvSpPr txBox="1"/>
          <p:nvPr/>
        </p:nvSpPr>
        <p:spPr>
          <a:xfrm>
            <a:off x="1879125" y="3639275"/>
            <a:ext cx="63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 Ausdruck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(0x1f ^ 0x1f) == 0 </a:t>
            </a:r>
            <a:r>
              <a:rPr lang="en"/>
              <a:t> ergibt true</a:t>
            </a:r>
            <a:endParaRPr/>
          </a:p>
        </p:txBody>
      </p:sp>
      <p:sp>
        <p:nvSpPr>
          <p:cNvPr id="432" name="Google Shape;432;p31"/>
          <p:cNvSpPr/>
          <p:nvPr/>
        </p:nvSpPr>
        <p:spPr>
          <a:xfrm>
            <a:off x="114107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1"/>
          <p:cNvSpPr/>
          <p:nvPr/>
        </p:nvSpPr>
        <p:spPr>
          <a:xfrm>
            <a:off x="152757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1"/>
          <p:cNvSpPr txBox="1"/>
          <p:nvPr/>
        </p:nvSpPr>
        <p:spPr>
          <a:xfrm>
            <a:off x="109047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435" name="Google Shape;435;p31"/>
          <p:cNvSpPr txBox="1"/>
          <p:nvPr/>
        </p:nvSpPr>
        <p:spPr>
          <a:xfrm>
            <a:off x="147252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436" name="Google Shape;436;p31"/>
          <p:cNvSpPr/>
          <p:nvPr/>
        </p:nvSpPr>
        <p:spPr>
          <a:xfrm>
            <a:off x="114107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1"/>
          <p:cNvSpPr/>
          <p:nvPr/>
        </p:nvSpPr>
        <p:spPr>
          <a:xfrm>
            <a:off x="152757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1"/>
          <p:cNvSpPr/>
          <p:nvPr/>
        </p:nvSpPr>
        <p:spPr>
          <a:xfrm>
            <a:off x="114107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1"/>
          <p:cNvSpPr/>
          <p:nvPr/>
        </p:nvSpPr>
        <p:spPr>
          <a:xfrm>
            <a:off x="152757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1"/>
          <p:cNvSpPr/>
          <p:nvPr/>
        </p:nvSpPr>
        <p:spPr>
          <a:xfrm>
            <a:off x="114107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1"/>
          <p:cNvSpPr/>
          <p:nvPr/>
        </p:nvSpPr>
        <p:spPr>
          <a:xfrm>
            <a:off x="152757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1"/>
          <p:cNvSpPr txBox="1"/>
          <p:nvPr/>
        </p:nvSpPr>
        <p:spPr>
          <a:xfrm>
            <a:off x="1492625" y="18832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43" name="Google Shape;443;p31"/>
          <p:cNvSpPr txBox="1"/>
          <p:nvPr/>
        </p:nvSpPr>
        <p:spPr>
          <a:xfrm>
            <a:off x="1492625" y="246797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44" name="Google Shape;444;p31"/>
          <p:cNvSpPr txBox="1"/>
          <p:nvPr/>
        </p:nvSpPr>
        <p:spPr>
          <a:xfrm>
            <a:off x="1492625" y="30527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45" name="Google Shape;445;p31"/>
          <p:cNvSpPr txBox="1"/>
          <p:nvPr/>
        </p:nvSpPr>
        <p:spPr>
          <a:xfrm>
            <a:off x="1110575" y="36374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46" name="Google Shape;446;p31"/>
          <p:cNvSpPr txBox="1"/>
          <p:nvPr/>
        </p:nvSpPr>
        <p:spPr>
          <a:xfrm>
            <a:off x="1874675" y="2701000"/>
            <a:ext cx="37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Das ist bei &amp;&amp; der Fall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447" name="Google Shape;447;p31"/>
          <p:cNvSpPr txBox="1"/>
          <p:nvPr/>
        </p:nvSpPr>
        <p:spPr>
          <a:xfrm>
            <a:off x="1879125" y="2115325"/>
            <a:ext cx="440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Doch, die Variable wird verändert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448" name="Google Shape;448;p31"/>
          <p:cNvSpPr txBox="1"/>
          <p:nvPr/>
        </p:nvSpPr>
        <p:spPr>
          <a:xfrm>
            <a:off x="1874675" y="3286675"/>
            <a:ext cx="538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</a:rPr>
              <a:t>Eigentlich nicht, es sei denn sie liegen im Literal Pool (aber darauf zielte die Frage wohl nicht ab)</a:t>
            </a:r>
            <a:endParaRPr sz="80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2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14</a:t>
            </a:r>
            <a:endParaRPr/>
          </a:p>
        </p:txBody>
      </p:sp>
      <p:sp>
        <p:nvSpPr>
          <p:cNvPr id="454" name="Google Shape;454;p32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Welche Aussagen über Typkonvertierungen sind richtig bzw. falsch?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55" name="Google Shape;455;p32"/>
          <p:cNvSpPr txBox="1"/>
          <p:nvPr/>
        </p:nvSpPr>
        <p:spPr>
          <a:xfrm>
            <a:off x="1879125" y="1883250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Zuweisung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int a = 3.0 / 4; </a:t>
            </a:r>
            <a:r>
              <a:rPr lang="en"/>
              <a:t> ist zulässig</a:t>
            </a:r>
            <a:endParaRPr/>
          </a:p>
        </p:txBody>
      </p:sp>
      <p:sp>
        <p:nvSpPr>
          <p:cNvPr id="456" name="Google Shape;456;p32"/>
          <p:cNvSpPr txBox="1"/>
          <p:nvPr/>
        </p:nvSpPr>
        <p:spPr>
          <a:xfrm>
            <a:off x="1874675" y="2467975"/>
            <a:ext cx="66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Verlustbehaftete Typkonvertierungen bei primitiven Datentypen sind immer explizit durchzuführen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7" name="Google Shape;457;p32"/>
          <p:cNvSpPr txBox="1"/>
          <p:nvPr/>
        </p:nvSpPr>
        <p:spPr>
          <a:xfrm>
            <a:off x="1879125" y="3053625"/>
            <a:ext cx="67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Eine Konvertierung vom Typ byte zum Typ int ist verlustbehaftet</a:t>
            </a:r>
            <a:endParaRPr/>
          </a:p>
        </p:txBody>
      </p:sp>
      <p:sp>
        <p:nvSpPr>
          <p:cNvPr id="458" name="Google Shape;458;p32"/>
          <p:cNvSpPr txBox="1"/>
          <p:nvPr/>
        </p:nvSpPr>
        <p:spPr>
          <a:xfrm>
            <a:off x="1879125" y="3639275"/>
            <a:ext cx="63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Die Zuweisung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int a = (int) 3.4d; </a:t>
            </a:r>
            <a:r>
              <a:rPr lang="en">
                <a:solidFill>
                  <a:schemeClr val="dk1"/>
                </a:solidFill>
              </a:rPr>
              <a:t> ist zulässig</a:t>
            </a:r>
            <a:endParaRPr/>
          </a:p>
        </p:txBody>
      </p:sp>
      <p:sp>
        <p:nvSpPr>
          <p:cNvPr id="459" name="Google Shape;459;p32"/>
          <p:cNvSpPr/>
          <p:nvPr/>
        </p:nvSpPr>
        <p:spPr>
          <a:xfrm>
            <a:off x="114107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2"/>
          <p:cNvSpPr/>
          <p:nvPr/>
        </p:nvSpPr>
        <p:spPr>
          <a:xfrm>
            <a:off x="152757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2"/>
          <p:cNvSpPr txBox="1"/>
          <p:nvPr/>
        </p:nvSpPr>
        <p:spPr>
          <a:xfrm>
            <a:off x="109047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462" name="Google Shape;462;p32"/>
          <p:cNvSpPr txBox="1"/>
          <p:nvPr/>
        </p:nvSpPr>
        <p:spPr>
          <a:xfrm>
            <a:off x="147252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463" name="Google Shape;463;p32"/>
          <p:cNvSpPr/>
          <p:nvPr/>
        </p:nvSpPr>
        <p:spPr>
          <a:xfrm>
            <a:off x="114107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2"/>
          <p:cNvSpPr/>
          <p:nvPr/>
        </p:nvSpPr>
        <p:spPr>
          <a:xfrm>
            <a:off x="152757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2"/>
          <p:cNvSpPr/>
          <p:nvPr/>
        </p:nvSpPr>
        <p:spPr>
          <a:xfrm>
            <a:off x="114107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2"/>
          <p:cNvSpPr/>
          <p:nvPr/>
        </p:nvSpPr>
        <p:spPr>
          <a:xfrm>
            <a:off x="152757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2"/>
          <p:cNvSpPr/>
          <p:nvPr/>
        </p:nvSpPr>
        <p:spPr>
          <a:xfrm>
            <a:off x="114107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2"/>
          <p:cNvSpPr/>
          <p:nvPr/>
        </p:nvSpPr>
        <p:spPr>
          <a:xfrm>
            <a:off x="152757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2"/>
          <p:cNvSpPr txBox="1"/>
          <p:nvPr/>
        </p:nvSpPr>
        <p:spPr>
          <a:xfrm>
            <a:off x="1492625" y="18832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70" name="Google Shape;470;p32"/>
          <p:cNvSpPr txBox="1"/>
          <p:nvPr/>
        </p:nvSpPr>
        <p:spPr>
          <a:xfrm>
            <a:off x="1110575" y="246797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71" name="Google Shape;471;p32"/>
          <p:cNvSpPr txBox="1"/>
          <p:nvPr/>
        </p:nvSpPr>
        <p:spPr>
          <a:xfrm>
            <a:off x="1492625" y="30527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72" name="Google Shape;472;p32"/>
          <p:cNvSpPr txBox="1"/>
          <p:nvPr/>
        </p:nvSpPr>
        <p:spPr>
          <a:xfrm>
            <a:off x="1110575" y="36374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73" name="Google Shape;473;p32"/>
          <p:cNvSpPr txBox="1"/>
          <p:nvPr/>
        </p:nvSpPr>
        <p:spPr>
          <a:xfrm>
            <a:off x="1879125" y="2115325"/>
            <a:ext cx="553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Das Literal auf der rechten Seite ist ein double, den man nicht ohne konvertierung einer int Variable zuweisen kann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474" name="Google Shape;474;p32"/>
          <p:cNvSpPr txBox="1"/>
          <p:nvPr/>
        </p:nvSpPr>
        <p:spPr>
          <a:xfrm>
            <a:off x="1874675" y="3286675"/>
            <a:ext cx="538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i</a:t>
            </a:r>
            <a:r>
              <a:rPr lang="en" sz="800">
                <a:solidFill>
                  <a:srgbClr val="CC0000"/>
                </a:solidFill>
              </a:rPr>
              <a:t>nt ist größer als byte und beides sind ganzzahlige numerische Variablen, daher gibt es hier keinen Verlust</a:t>
            </a:r>
            <a:endParaRPr sz="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Programmieren 1 Klausur aus dem WiSe 21/22</a:t>
            </a:r>
            <a:endParaRPr/>
          </a:p>
        </p:txBody>
      </p:sp>
      <p:sp>
        <p:nvSpPr>
          <p:cNvPr id="480" name="Google Shape;480;p33"/>
          <p:cNvSpPr txBox="1"/>
          <p:nvPr/>
        </p:nvSpPr>
        <p:spPr>
          <a:xfrm>
            <a:off x="2072550" y="2325450"/>
            <a:ext cx="499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Aufgabe 2 - Lückentext (30 Punkte)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4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2 - Lückentext</a:t>
            </a:r>
            <a:endParaRPr/>
          </a:p>
        </p:txBody>
      </p:sp>
      <p:pic>
        <p:nvPicPr>
          <p:cNvPr id="486" name="Google Shape;4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00" y="2634300"/>
            <a:ext cx="4104251" cy="21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250" y="2634302"/>
            <a:ext cx="4104251" cy="21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800" y="798275"/>
            <a:ext cx="2732026" cy="6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4263" y="1630825"/>
            <a:ext cx="5635463" cy="2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4350" y="2026425"/>
            <a:ext cx="5635295" cy="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4"/>
          <p:cNvSpPr txBox="1"/>
          <p:nvPr/>
        </p:nvSpPr>
        <p:spPr>
          <a:xfrm>
            <a:off x="4172625" y="1593325"/>
            <a:ext cx="18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</a:rPr>
              <a:t>extends</a:t>
            </a:r>
            <a:endParaRPr sz="1200">
              <a:solidFill>
                <a:schemeClr val="accent4"/>
              </a:solidFill>
            </a:endParaRPr>
          </a:p>
        </p:txBody>
      </p:sp>
      <p:sp>
        <p:nvSpPr>
          <p:cNvPr id="492" name="Google Shape;492;p34"/>
          <p:cNvSpPr txBox="1"/>
          <p:nvPr/>
        </p:nvSpPr>
        <p:spPr>
          <a:xfrm>
            <a:off x="4172625" y="1988925"/>
            <a:ext cx="18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</a:rPr>
              <a:t>extends</a:t>
            </a:r>
            <a:endParaRPr sz="1200">
              <a:solidFill>
                <a:schemeClr val="accent4"/>
              </a:solidFill>
            </a:endParaRPr>
          </a:p>
        </p:txBody>
      </p:sp>
      <p:sp>
        <p:nvSpPr>
          <p:cNvPr id="493" name="Google Shape;493;p34"/>
          <p:cNvSpPr txBox="1"/>
          <p:nvPr/>
        </p:nvSpPr>
        <p:spPr>
          <a:xfrm>
            <a:off x="857163" y="2571750"/>
            <a:ext cx="18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</a:rPr>
              <a:t>implements</a:t>
            </a:r>
            <a:endParaRPr sz="1200">
              <a:solidFill>
                <a:schemeClr val="accent4"/>
              </a:solidFill>
            </a:endParaRPr>
          </a:p>
        </p:txBody>
      </p:sp>
      <p:sp>
        <p:nvSpPr>
          <p:cNvPr id="494" name="Google Shape;494;p34"/>
          <p:cNvSpPr txBox="1"/>
          <p:nvPr/>
        </p:nvSpPr>
        <p:spPr>
          <a:xfrm>
            <a:off x="5308288" y="2571750"/>
            <a:ext cx="18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</a:rPr>
              <a:t>implements</a:t>
            </a:r>
            <a:endParaRPr sz="1200">
              <a:solidFill>
                <a:schemeClr val="accent4"/>
              </a:solidFill>
            </a:endParaRPr>
          </a:p>
        </p:txBody>
      </p:sp>
      <p:sp>
        <p:nvSpPr>
          <p:cNvPr id="495" name="Google Shape;495;p34"/>
          <p:cNvSpPr txBox="1"/>
          <p:nvPr/>
        </p:nvSpPr>
        <p:spPr>
          <a:xfrm>
            <a:off x="1009563" y="2724150"/>
            <a:ext cx="18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</a:rPr>
              <a:t>static</a:t>
            </a:r>
            <a:endParaRPr sz="1200">
              <a:solidFill>
                <a:schemeClr val="accent4"/>
              </a:solidFill>
            </a:endParaRPr>
          </a:p>
        </p:txBody>
      </p:sp>
      <p:sp>
        <p:nvSpPr>
          <p:cNvPr id="496" name="Google Shape;496;p34"/>
          <p:cNvSpPr txBox="1"/>
          <p:nvPr/>
        </p:nvSpPr>
        <p:spPr>
          <a:xfrm>
            <a:off x="5508413" y="2724150"/>
            <a:ext cx="18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</a:rPr>
              <a:t>static</a:t>
            </a:r>
            <a:endParaRPr sz="1200">
              <a:solidFill>
                <a:schemeClr val="accent4"/>
              </a:solidFill>
            </a:endParaRPr>
          </a:p>
        </p:txBody>
      </p:sp>
      <p:sp>
        <p:nvSpPr>
          <p:cNvPr id="497" name="Google Shape;497;p34"/>
          <p:cNvSpPr txBox="1"/>
          <p:nvPr/>
        </p:nvSpPr>
        <p:spPr>
          <a:xfrm>
            <a:off x="1009563" y="3892475"/>
            <a:ext cx="18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</a:rPr>
              <a:t>String</a:t>
            </a:r>
            <a:endParaRPr sz="1200">
              <a:solidFill>
                <a:schemeClr val="accent4"/>
              </a:solidFill>
            </a:endParaRPr>
          </a:p>
        </p:txBody>
      </p:sp>
      <p:sp>
        <p:nvSpPr>
          <p:cNvPr id="498" name="Google Shape;498;p34"/>
          <p:cNvSpPr txBox="1"/>
          <p:nvPr/>
        </p:nvSpPr>
        <p:spPr>
          <a:xfrm>
            <a:off x="5308288" y="3892475"/>
            <a:ext cx="18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</a:rPr>
              <a:t>String</a:t>
            </a:r>
            <a:endParaRPr sz="120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Programmieren 1 Klausur aus dem WiSe 21/22</a:t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72550" y="2325450"/>
            <a:ext cx="499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Aufgabe 1 - Multiple Choice (30 Punkte)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5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2 - Lückentext</a:t>
            </a:r>
            <a:endParaRPr/>
          </a:p>
        </p:txBody>
      </p:sp>
      <p:pic>
        <p:nvPicPr>
          <p:cNvPr id="504" name="Google Shape;5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575" y="741850"/>
            <a:ext cx="3473674" cy="41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474" y="938282"/>
            <a:ext cx="5013402" cy="326693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5"/>
          <p:cNvSpPr txBox="1"/>
          <p:nvPr/>
        </p:nvSpPr>
        <p:spPr>
          <a:xfrm>
            <a:off x="0" y="845350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class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07" name="Google Shape;507;p35"/>
          <p:cNvSpPr txBox="1"/>
          <p:nvPr/>
        </p:nvSpPr>
        <p:spPr>
          <a:xfrm>
            <a:off x="1118925" y="954525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int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08" name="Google Shape;508;p35"/>
          <p:cNvSpPr txBox="1"/>
          <p:nvPr/>
        </p:nvSpPr>
        <p:spPr>
          <a:xfrm>
            <a:off x="968750" y="1704825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new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09" name="Google Shape;509;p35"/>
          <p:cNvSpPr txBox="1"/>
          <p:nvPr/>
        </p:nvSpPr>
        <p:spPr>
          <a:xfrm>
            <a:off x="1314450" y="2043525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Stackable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10" name="Google Shape;510;p35"/>
          <p:cNvSpPr txBox="1"/>
          <p:nvPr/>
        </p:nvSpPr>
        <p:spPr>
          <a:xfrm>
            <a:off x="2626650" y="2043525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throws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11" name="Google Shape;511;p35"/>
          <p:cNvSpPr txBox="1"/>
          <p:nvPr/>
        </p:nvSpPr>
        <p:spPr>
          <a:xfrm>
            <a:off x="1314450" y="2918700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Stackable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12" name="Google Shape;512;p35"/>
          <p:cNvSpPr txBox="1"/>
          <p:nvPr/>
        </p:nvSpPr>
        <p:spPr>
          <a:xfrm>
            <a:off x="2626650" y="2918700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throws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13" name="Google Shape;513;p35"/>
          <p:cNvSpPr txBox="1"/>
          <p:nvPr/>
        </p:nvSpPr>
        <p:spPr>
          <a:xfrm>
            <a:off x="744075" y="2311750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throw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14" name="Google Shape;514;p35"/>
          <p:cNvSpPr txBox="1"/>
          <p:nvPr/>
        </p:nvSpPr>
        <p:spPr>
          <a:xfrm>
            <a:off x="744075" y="3178538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throw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15" name="Google Shape;515;p35"/>
          <p:cNvSpPr txBox="1"/>
          <p:nvPr/>
        </p:nvSpPr>
        <p:spPr>
          <a:xfrm>
            <a:off x="526700" y="3413850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Stackable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16" name="Google Shape;516;p35"/>
          <p:cNvSpPr txBox="1"/>
          <p:nvPr/>
        </p:nvSpPr>
        <p:spPr>
          <a:xfrm>
            <a:off x="1662425" y="3668975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popped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17" name="Google Shape;517;p35"/>
          <p:cNvSpPr txBox="1"/>
          <p:nvPr/>
        </p:nvSpPr>
        <p:spPr>
          <a:xfrm>
            <a:off x="6697775" y="1259600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new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18" name="Google Shape;518;p35"/>
          <p:cNvSpPr txBox="1"/>
          <p:nvPr/>
        </p:nvSpPr>
        <p:spPr>
          <a:xfrm>
            <a:off x="6001350" y="2345375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catch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19" name="Google Shape;519;p35"/>
          <p:cNvSpPr txBox="1"/>
          <p:nvPr/>
        </p:nvSpPr>
        <p:spPr>
          <a:xfrm>
            <a:off x="6001350" y="3330275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catch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520" name="Google Shape;520;p35"/>
          <p:cNvSpPr txBox="1"/>
          <p:nvPr/>
        </p:nvSpPr>
        <p:spPr>
          <a:xfrm>
            <a:off x="5649500" y="4415100"/>
            <a:ext cx="1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</a:rPr>
              <a:t>return</a:t>
            </a:r>
            <a:endParaRPr sz="100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6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Programmieren 1 Klausur aus dem WiSe 21/22</a:t>
            </a:r>
            <a:endParaRPr/>
          </a:p>
        </p:txBody>
      </p:sp>
      <p:sp>
        <p:nvSpPr>
          <p:cNvPr id="526" name="Google Shape;526;p36"/>
          <p:cNvSpPr txBox="1"/>
          <p:nvPr/>
        </p:nvSpPr>
        <p:spPr>
          <a:xfrm>
            <a:off x="1855650" y="2325450"/>
            <a:ext cx="543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Aufgabe 3 - Programmierung 1 (30 Punkte)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7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3 - Programmierung 1</a:t>
            </a:r>
            <a:endParaRPr/>
          </a:p>
        </p:txBody>
      </p:sp>
      <p:sp>
        <p:nvSpPr>
          <p:cNvPr id="532" name="Google Shape;532;p37"/>
          <p:cNvSpPr txBox="1"/>
          <p:nvPr/>
        </p:nvSpPr>
        <p:spPr>
          <a:xfrm>
            <a:off x="126075" y="714375"/>
            <a:ext cx="8639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Implementieren Sie die Klasse Rectangle so, dass die unten gegebene Main-Methode die rechts aufgeführte Ausgabe erzeugt.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Nur Standard-Datentypen (keine Java-Bibliothek)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Keine weiteren Klassen außer Rectangle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Geheimnisprinzip bei der Deklaration von Attributen beachten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3 - Programmierung 1</a:t>
            </a:r>
            <a:endParaRPr/>
          </a:p>
        </p:txBody>
      </p:sp>
      <p:pic>
        <p:nvPicPr>
          <p:cNvPr id="538" name="Google Shape;5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125" y="159513"/>
            <a:ext cx="2284874" cy="467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00" y="1712925"/>
            <a:ext cx="5395625" cy="30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8"/>
          <p:cNvSpPr txBox="1"/>
          <p:nvPr/>
        </p:nvSpPr>
        <p:spPr>
          <a:xfrm>
            <a:off x="126075" y="714375"/>
            <a:ext cx="484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Implementieren Sie die Klasse Rectangle so, dass die unten gegebene Main-Methode die rechts aufgeführte Ausgabe erzeugt.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9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3 - Programmierung 1</a:t>
            </a:r>
            <a:endParaRPr/>
          </a:p>
        </p:txBody>
      </p:sp>
      <p:pic>
        <p:nvPicPr>
          <p:cNvPr id="546" name="Google Shape;5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138" y="741550"/>
            <a:ext cx="5569175" cy="40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9"/>
          <p:cNvSpPr txBox="1"/>
          <p:nvPr/>
        </p:nvSpPr>
        <p:spPr>
          <a:xfrm>
            <a:off x="302550" y="1655675"/>
            <a:ext cx="14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Konstruktoren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3 - Programmierung 1</a:t>
            </a:r>
            <a:endParaRPr/>
          </a:p>
        </p:txBody>
      </p:sp>
      <p:pic>
        <p:nvPicPr>
          <p:cNvPr id="553" name="Google Shape;5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87" y="1579824"/>
            <a:ext cx="5341975" cy="198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0"/>
          <p:cNvSpPr txBox="1"/>
          <p:nvPr/>
        </p:nvSpPr>
        <p:spPr>
          <a:xfrm>
            <a:off x="6488200" y="1538025"/>
            <a:ext cx="14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print( 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1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3 - Programmierung 1</a:t>
            </a:r>
            <a:endParaRPr/>
          </a:p>
        </p:txBody>
      </p:sp>
      <p:sp>
        <p:nvSpPr>
          <p:cNvPr id="560" name="Google Shape;560;p41"/>
          <p:cNvSpPr txBox="1"/>
          <p:nvPr/>
        </p:nvSpPr>
        <p:spPr>
          <a:xfrm>
            <a:off x="7222575" y="773200"/>
            <a:ext cx="14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add( )</a:t>
            </a:r>
            <a:endParaRPr/>
          </a:p>
        </p:txBody>
      </p:sp>
      <p:pic>
        <p:nvPicPr>
          <p:cNvPr id="561" name="Google Shape;5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600" y="876025"/>
            <a:ext cx="5571002" cy="40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2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Programmieren 1 Klausur aus dem WiSe 21/22</a:t>
            </a:r>
            <a:endParaRPr/>
          </a:p>
        </p:txBody>
      </p:sp>
      <p:sp>
        <p:nvSpPr>
          <p:cNvPr id="567" name="Google Shape;567;p42"/>
          <p:cNvSpPr txBox="1"/>
          <p:nvPr/>
        </p:nvSpPr>
        <p:spPr>
          <a:xfrm>
            <a:off x="1855650" y="2325450"/>
            <a:ext cx="543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Aufgabe 4 - Programmierung 2 (30 Punkte)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4 - Programmierung 2</a:t>
            </a:r>
            <a:endParaRPr/>
          </a:p>
        </p:txBody>
      </p:sp>
      <p:sp>
        <p:nvSpPr>
          <p:cNvPr id="573" name="Google Shape;573;p43"/>
          <p:cNvSpPr txBox="1"/>
          <p:nvPr/>
        </p:nvSpPr>
        <p:spPr>
          <a:xfrm>
            <a:off x="126075" y="714375"/>
            <a:ext cx="8639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Implementieren Sie die Klasse List so, dass die gegebene Main-Methode die aufgeführte Ausgabe erzeugt.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Die Klasse List soll von AbstractList erben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List darf keine eigenen Attribute haben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Es dürfen keine weiteren Klassen deklariert werden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Geheimnisprinzip bei der Deklaration von Attributen beachten</a:t>
            </a:r>
            <a:br>
              <a:rPr lang="en">
                <a:solidFill>
                  <a:schemeClr val="accent2"/>
                </a:solidFill>
              </a:rPr>
            </a:b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p</a:t>
            </a:r>
            <a:r>
              <a:rPr lang="en">
                <a:solidFill>
                  <a:schemeClr val="accent2"/>
                </a:solidFill>
              </a:rPr>
              <a:t>repend fügt einen Wert am Anfang der Liste hinzu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a</a:t>
            </a:r>
            <a:r>
              <a:rPr lang="en">
                <a:solidFill>
                  <a:schemeClr val="accent2"/>
                </a:solidFill>
              </a:rPr>
              <a:t>ppend </a:t>
            </a:r>
            <a:r>
              <a:rPr lang="en">
                <a:solidFill>
                  <a:schemeClr val="accent2"/>
                </a:solidFill>
              </a:rPr>
              <a:t> fügt einen Wert am Ende der Liste hinzu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getFirst gibt den ersten Wert der Liste zurück (ohne ihn zu löschen)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getLast gibt den letzten Wert der Liste zurück (ohne ihn zu löschen)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deleteFirst löscht den ersten Wert der Liste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deleteLast löscht den letzten Wert der Liste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4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4 - Programmierung 2</a:t>
            </a:r>
            <a:endParaRPr/>
          </a:p>
        </p:txBody>
      </p:sp>
      <p:pic>
        <p:nvPicPr>
          <p:cNvPr id="579" name="Google Shape;5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900" y="83362"/>
            <a:ext cx="3578699" cy="46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651" y="215138"/>
            <a:ext cx="1519225" cy="44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1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431800" y="924350"/>
            <a:ext cx="8375700" cy="59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Betrachten Sie die in der Abbildung definierten Klassen. Welche der folgenden Anweisungen sind zulässig bzw. nicht zulässig?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75" y="1636100"/>
            <a:ext cx="2251450" cy="2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775" y="3111150"/>
            <a:ext cx="2919405" cy="7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75" y="2105350"/>
            <a:ext cx="2919350" cy="7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4317225" y="20558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4703725" y="20558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4262175" y="155697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4648675" y="155697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4317225" y="2638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4703725" y="2638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4317225" y="32252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4703725" y="32252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4317225" y="38118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4703725" y="38118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5090225" y="1993400"/>
            <a:ext cx="31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i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nt a = B.a; </a:t>
            </a:r>
            <a:endParaRPr>
              <a:solidFill>
                <a:schemeClr val="accent3"/>
              </a:solidFill>
              <a:highlight>
                <a:schemeClr val="dk1"/>
              </a:highlight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5090225" y="2576250"/>
            <a:ext cx="31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int b = C.b; </a:t>
            </a:r>
            <a:endParaRPr>
              <a:solidFill>
                <a:schemeClr val="accent3"/>
              </a:solidFill>
              <a:highlight>
                <a:schemeClr val="dk1"/>
              </a:highlight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5090225" y="3162850"/>
            <a:ext cx="31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A c = new A();</a:t>
            </a:r>
            <a:endParaRPr>
              <a:solidFill>
                <a:schemeClr val="accent3"/>
              </a:solidFill>
              <a:highlight>
                <a:schemeClr val="dk1"/>
              </a:highlight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5090225" y="3749450"/>
            <a:ext cx="31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B.a = new C().b;</a:t>
            </a:r>
            <a:endParaRPr>
              <a:solidFill>
                <a:schemeClr val="accent3"/>
              </a:solidFill>
              <a:highlight>
                <a:schemeClr val="dk1"/>
              </a:highlight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4282275" y="19934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4668775" y="25762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4668775" y="31628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4282275" y="37494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5090225" y="2803350"/>
            <a:ext cx="309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Zugriff auf nicht-statisches Attribut aus statischem Kontext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5090225" y="3395450"/>
            <a:ext cx="309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A ist abstrakt und kann nicht instanziiert werden</a:t>
            </a:r>
            <a:endParaRPr sz="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5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4 - Programmierung 2</a:t>
            </a:r>
            <a:endParaRPr/>
          </a:p>
        </p:txBody>
      </p:sp>
      <p:pic>
        <p:nvPicPr>
          <p:cNvPr id="586" name="Google Shape;5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00" y="171901"/>
            <a:ext cx="3321592" cy="47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401" y="343799"/>
            <a:ext cx="4938676" cy="27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8850" y="3534875"/>
            <a:ext cx="4575776" cy="3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6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4 - Programmierung 2</a:t>
            </a:r>
            <a:endParaRPr/>
          </a:p>
        </p:txBody>
      </p:sp>
      <p:pic>
        <p:nvPicPr>
          <p:cNvPr id="594" name="Google Shape;5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975" y="453923"/>
            <a:ext cx="4514401" cy="4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924" y="1348475"/>
            <a:ext cx="4205649" cy="33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6150" y="2048812"/>
            <a:ext cx="3954751" cy="10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7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4 - Programmierung 2</a:t>
            </a:r>
            <a:endParaRPr/>
          </a:p>
        </p:txBody>
      </p:sp>
      <p:pic>
        <p:nvPicPr>
          <p:cNvPr id="602" name="Google Shape;6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300" y="1333112"/>
            <a:ext cx="4018551" cy="24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498" y="1662998"/>
            <a:ext cx="4396626" cy="1817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8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4 - Programmierung 2</a:t>
            </a:r>
            <a:endParaRPr/>
          </a:p>
        </p:txBody>
      </p:sp>
      <p:pic>
        <p:nvPicPr>
          <p:cNvPr id="609" name="Google Shape;6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50" y="913399"/>
            <a:ext cx="4022599" cy="33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749" y="766744"/>
            <a:ext cx="4605851" cy="3774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Aufgabe 1 - Multiple Choice - Frage 2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Diese Aufgabe zählt doppelt.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(4)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650" y="711825"/>
            <a:ext cx="3535375" cy="436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50" y="2439525"/>
            <a:ext cx="3019749" cy="2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2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Diese Aufgabe zählt doppelt. </a:t>
            </a:r>
            <a:r>
              <a:rPr lang="en">
                <a:solidFill>
                  <a:schemeClr val="accent1"/>
                </a:solidFill>
              </a:rPr>
              <a:t>(4)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1844800" y="1890150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 Ausdruck </a:t>
            </a:r>
            <a:r>
              <a:rPr lang="en">
                <a:highlight>
                  <a:schemeClr val="dk1"/>
                </a:highlight>
              </a:rPr>
              <a:t>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new Array().foo();</a:t>
            </a:r>
            <a:r>
              <a:rPr lang="en">
                <a:highlight>
                  <a:schemeClr val="dk1"/>
                </a:highlight>
              </a:rPr>
              <a:t> </a:t>
            </a:r>
            <a:r>
              <a:rPr lang="en"/>
              <a:t> erzeugt die Ausgabe 0 1 2 3 4 5 6 7 8 9</a:t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1844800" y="2474875"/>
            <a:ext cx="591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new Other(); </a:t>
            </a:r>
            <a:r>
              <a:rPr lang="en">
                <a:solidFill>
                  <a:schemeClr val="dk1"/>
                </a:solidFill>
              </a:rPr>
              <a:t> können neue Objekte vom Typ Other erzeugt werden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844800" y="3059600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Der Ausdruck </a:t>
            </a:r>
            <a:r>
              <a:rPr lang="en">
                <a:solidFill>
                  <a:schemeClr val="dk1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new Array().bar();</a:t>
            </a:r>
            <a:r>
              <a:rPr lang="en">
                <a:solidFill>
                  <a:schemeClr val="dk1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chemeClr val="dk1"/>
                </a:solidFill>
              </a:rPr>
              <a:t> erzeugt die Ausgabe 0 1 2 3 4 5 6 7 8 9</a:t>
            </a:r>
            <a:endParaRPr/>
          </a:p>
        </p:txBody>
      </p:sp>
      <p:sp>
        <p:nvSpPr>
          <p:cNvPr id="138" name="Google Shape;138;p20"/>
          <p:cNvSpPr txBox="1"/>
          <p:nvPr/>
        </p:nvSpPr>
        <p:spPr>
          <a:xfrm>
            <a:off x="1844800" y="3644325"/>
            <a:ext cx="63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Klasse Sub hat Zugriff auf das in der Klasse Array deklarierte Attribut a</a:t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1071800" y="19525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458300" y="19525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1016750" y="14537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1403250" y="14537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1071800" y="25354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1458300" y="25354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1071800" y="31220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1458300" y="31220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1071800" y="37086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1458300" y="37086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1423350" y="247487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1036850" y="30596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1036850" y="18864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52" name="Google Shape;152;p20"/>
          <p:cNvSpPr txBox="1"/>
          <p:nvPr/>
        </p:nvSpPr>
        <p:spPr>
          <a:xfrm>
            <a:off x="1423350" y="36443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53" name="Google Shape;153;p20"/>
          <p:cNvSpPr txBox="1"/>
          <p:nvPr/>
        </p:nvSpPr>
        <p:spPr>
          <a:xfrm>
            <a:off x="1844800" y="3882050"/>
            <a:ext cx="37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a</a:t>
            </a:r>
            <a:r>
              <a:rPr lang="en" sz="800">
                <a:solidFill>
                  <a:srgbClr val="CC0000"/>
                </a:solidFill>
              </a:rPr>
              <a:t> hat den Zugriffsmodifikator private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1844800" y="2714950"/>
            <a:ext cx="37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Other ist ein Interface und damit nicht instanziierbar</a:t>
            </a:r>
            <a:endParaRPr sz="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3</a:t>
            </a:r>
            <a:endParaRPr/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Welche Aussagen über Klasse und Objekte sind richtig bzw. falsch?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1785175" y="1869450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 kann mehrere Objekte einer Klasse erstellen</a:t>
            </a: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1785175" y="2452300"/>
            <a:ext cx="66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Von nicht referenzierten Objekten belegter Speicher wird automatisch freigegeben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1785175" y="3039850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Abstrakte Klassen können nicht instanziiert werden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1785175" y="3625500"/>
            <a:ext cx="63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Neue Objekte einer Klasse werden mit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new </a:t>
            </a:r>
            <a:r>
              <a:rPr lang="en"/>
              <a:t> erzeugt </a:t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1012175" y="19318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1398675" y="19318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 txBox="1"/>
          <p:nvPr/>
        </p:nvSpPr>
        <p:spPr>
          <a:xfrm>
            <a:off x="957125" y="14330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168" name="Google Shape;168;p21"/>
          <p:cNvSpPr txBox="1"/>
          <p:nvPr/>
        </p:nvSpPr>
        <p:spPr>
          <a:xfrm>
            <a:off x="1343625" y="14330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1012175" y="2514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1398675" y="2514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1012175" y="31013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1398675" y="31013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1012175" y="36879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/>
          <p:nvPr/>
        </p:nvSpPr>
        <p:spPr>
          <a:xfrm>
            <a:off x="1398675" y="36879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977225" y="18694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977225" y="245417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977225" y="3039838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977225" y="36255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4</a:t>
            </a:r>
            <a:endParaRPr/>
          </a:p>
        </p:txBody>
      </p: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431800" y="971675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Welche Aussagen über Methoden sind richtig bzw. falsch?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1872125" y="1752413"/>
            <a:ext cx="618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Eine Klasse kann beliebig viele Methoden mit dem gleichen Bezeichner definieren, solange diese die selber Parameter entgegennehmen, sich jedoch im Rückgabewert unterscheiden</a:t>
            </a: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1863225" y="2676850"/>
            <a:ext cx="66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Nicht-statische Methoden können auf statische Attribute zugreifen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1867675" y="3262500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Statische Methoden können auf nicht-statische Attribute zugreifen</a:t>
            </a:r>
            <a:endParaRPr/>
          </a:p>
        </p:txBody>
      </p:sp>
      <p:sp>
        <p:nvSpPr>
          <p:cNvPr id="188" name="Google Shape;188;p22"/>
          <p:cNvSpPr txBox="1"/>
          <p:nvPr/>
        </p:nvSpPr>
        <p:spPr>
          <a:xfrm>
            <a:off x="1867675" y="3848150"/>
            <a:ext cx="63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einer Schnittstelle (interface) deklarierte Methoden sind implizit abstract</a:t>
            </a:r>
            <a:endParaRPr/>
          </a:p>
        </p:txBody>
      </p:sp>
      <p:sp>
        <p:nvSpPr>
          <p:cNvPr id="189" name="Google Shape;189;p22"/>
          <p:cNvSpPr txBox="1"/>
          <p:nvPr/>
        </p:nvSpPr>
        <p:spPr>
          <a:xfrm>
            <a:off x="1863225" y="4079500"/>
            <a:ext cx="319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A6E00"/>
                </a:solidFill>
              </a:rPr>
              <a:t>Grundsätzlich ja, gilt aber nicht für default Methoden (seit Java 8)</a:t>
            </a:r>
            <a:endParaRPr sz="800">
              <a:solidFill>
                <a:srgbClr val="FA6E00"/>
              </a:solidFill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1134075" y="1814813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1520575" y="1814813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 txBox="1"/>
          <p:nvPr/>
        </p:nvSpPr>
        <p:spPr>
          <a:xfrm>
            <a:off x="1083475" y="1315988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193" name="Google Shape;193;p22"/>
          <p:cNvSpPr txBox="1"/>
          <p:nvPr/>
        </p:nvSpPr>
        <p:spPr>
          <a:xfrm>
            <a:off x="1465525" y="1315988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1129625" y="27373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1516125" y="27373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1129625" y="33239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1516125" y="33239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1129625" y="39105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1516125" y="39105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 txBox="1"/>
          <p:nvPr/>
        </p:nvSpPr>
        <p:spPr>
          <a:xfrm>
            <a:off x="1485625" y="17690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1099125" y="26768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1481175" y="326157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1099125" y="38463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04" name="Google Shape;204;p22"/>
          <p:cNvSpPr txBox="1"/>
          <p:nvPr/>
        </p:nvSpPr>
        <p:spPr>
          <a:xfrm>
            <a:off x="1863225" y="3494225"/>
            <a:ext cx="37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Nein, woher soll die Funktion wissen, auf welches Objekt sich bezogen wird?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1863225" y="2432800"/>
            <a:ext cx="246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Die Parameter müssen sich im Typ unterscheiden.</a:t>
            </a:r>
            <a:endParaRPr sz="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5</a:t>
            </a:r>
            <a:endParaRPr/>
          </a:p>
        </p:txBody>
      </p:sp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Betrachten Sie die Methode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public static void calculate(double a) </a:t>
            </a:r>
            <a:r>
              <a:rPr lang="en">
                <a:solidFill>
                  <a:schemeClr val="accent2"/>
                </a:solidFill>
              </a:rPr>
              <a:t> der Klasse Prog1. Welche Aussagen sind richtig bzw. falsch</a:t>
            </a:r>
            <a:r>
              <a:rPr lang="en">
                <a:solidFill>
                  <a:schemeClr val="accent2"/>
                </a:solidFill>
              </a:rPr>
              <a:t>?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12" name="Google Shape;212;p23"/>
          <p:cNvSpPr txBox="1"/>
          <p:nvPr/>
        </p:nvSpPr>
        <p:spPr>
          <a:xfrm>
            <a:off x="1879125" y="1883250"/>
            <a:ext cx="61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Methode gibt einen Wert vom Typ double zurück</a:t>
            </a:r>
            <a:endParaRPr/>
          </a:p>
        </p:txBody>
      </p:sp>
      <p:sp>
        <p:nvSpPr>
          <p:cNvPr id="213" name="Google Shape;213;p23"/>
          <p:cNvSpPr txBox="1"/>
          <p:nvPr/>
        </p:nvSpPr>
        <p:spPr>
          <a:xfrm>
            <a:off x="1874675" y="2467975"/>
            <a:ext cx="66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Methode kann nur von der eigenen Klasse aufgerufen werden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1879125" y="3053625"/>
            <a:ext cx="64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Die Methode kann nur von einer statischen Methode aus aufgerufen werden</a:t>
            </a:r>
            <a:endParaRPr/>
          </a:p>
        </p:txBody>
      </p:sp>
      <p:sp>
        <p:nvSpPr>
          <p:cNvPr id="215" name="Google Shape;215;p23"/>
          <p:cNvSpPr txBox="1"/>
          <p:nvPr/>
        </p:nvSpPr>
        <p:spPr>
          <a:xfrm>
            <a:off x="1879125" y="3639275"/>
            <a:ext cx="63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Prog1.calculate(12e3) ist ein valider Aufruf der Methode</a:t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114107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1527575" y="194565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109047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219" name="Google Shape;219;p23"/>
          <p:cNvSpPr txBox="1"/>
          <p:nvPr/>
        </p:nvSpPr>
        <p:spPr>
          <a:xfrm>
            <a:off x="1472525" y="14468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114107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1527575" y="25285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114107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1527575" y="31151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114107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1527575" y="3701700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 txBox="1"/>
          <p:nvPr/>
        </p:nvSpPr>
        <p:spPr>
          <a:xfrm>
            <a:off x="1492625" y="18795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27" name="Google Shape;227;p23"/>
          <p:cNvSpPr txBox="1"/>
          <p:nvPr/>
        </p:nvSpPr>
        <p:spPr>
          <a:xfrm>
            <a:off x="1492625" y="246797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1492625" y="30527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29" name="Google Shape;229;p23"/>
          <p:cNvSpPr txBox="1"/>
          <p:nvPr/>
        </p:nvSpPr>
        <p:spPr>
          <a:xfrm>
            <a:off x="1106125" y="36374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30" name="Google Shape;230;p23"/>
          <p:cNvSpPr txBox="1"/>
          <p:nvPr/>
        </p:nvSpPr>
        <p:spPr>
          <a:xfrm>
            <a:off x="1874675" y="3285350"/>
            <a:ext cx="37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Nein, woher soll die Funktion wissen, auf welches Objekt sich bezogen wird?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1874675" y="2694525"/>
            <a:ext cx="37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Der Zugriffsmodifikator ist public</a:t>
            </a:r>
            <a:endParaRPr sz="800">
              <a:solidFill>
                <a:srgbClr val="CC0000"/>
              </a:solidFill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1874675" y="2115325"/>
            <a:ext cx="37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Der Rückgabetyp ist void</a:t>
            </a:r>
            <a:endParaRPr sz="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>
            <p:ph type="title"/>
          </p:nvPr>
        </p:nvSpPr>
        <p:spPr>
          <a:xfrm>
            <a:off x="431800" y="83344"/>
            <a:ext cx="8375700" cy="53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 1 - Multiple Choice - Frage 6</a:t>
            </a:r>
            <a:endParaRPr/>
          </a:p>
        </p:txBody>
      </p:sp>
      <p:sp>
        <p:nvSpPr>
          <p:cNvPr id="238" name="Google Shape;238;p24"/>
          <p:cNvSpPr txBox="1"/>
          <p:nvPr>
            <p:ph idx="1" type="body"/>
          </p:nvPr>
        </p:nvSpPr>
        <p:spPr>
          <a:xfrm>
            <a:off x="431800" y="945000"/>
            <a:ext cx="8375700" cy="3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Betrachten Sie die folgende Klassenhierarchie. Welche der Aussagen sind richtig bzw. falsch?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(2)</a:t>
            </a:r>
            <a:endParaRPr>
              <a:solidFill>
                <a:schemeClr val="accent3"/>
              </a:solidFill>
              <a:highlight>
                <a:schemeClr val="dk1"/>
              </a:highlight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4899675" y="2020175"/>
            <a:ext cx="34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Eine neue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class D extends B </a:t>
            </a:r>
            <a:r>
              <a:rPr lang="en"/>
              <a:t> ist valide </a:t>
            </a:r>
            <a:endParaRPr/>
          </a:p>
        </p:txBody>
      </p:sp>
      <p:sp>
        <p:nvSpPr>
          <p:cNvPr id="240" name="Google Shape;240;p24"/>
          <p:cNvSpPr txBox="1"/>
          <p:nvPr/>
        </p:nvSpPr>
        <p:spPr>
          <a:xfrm>
            <a:off x="4895225" y="2604900"/>
            <a:ext cx="26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 Aufruf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B.func() </a:t>
            </a:r>
            <a:r>
              <a:rPr lang="en"/>
              <a:t> ist valide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4899675" y="3190575"/>
            <a:ext cx="30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Der Aufruf </a:t>
            </a:r>
            <a:r>
              <a:rPr lang="en">
                <a:solidFill>
                  <a:schemeClr val="accent3"/>
                </a:solidFill>
                <a:highlight>
                  <a:schemeClr val="dk1"/>
                </a:highlight>
              </a:rPr>
              <a:t> new A().func() </a:t>
            </a:r>
            <a:r>
              <a:rPr lang="en">
                <a:solidFill>
                  <a:schemeClr val="dk1"/>
                </a:solidFill>
              </a:rPr>
              <a:t> ist valide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4899675" y="3776250"/>
            <a:ext cx="28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 kann nicht instanziiert werden</a:t>
            </a:r>
            <a:endParaRPr>
              <a:solidFill>
                <a:schemeClr val="accent3"/>
              </a:solidFill>
              <a:highlight>
                <a:schemeClr val="dk1"/>
              </a:highlight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4161625" y="20825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4"/>
          <p:cNvSpPr/>
          <p:nvPr/>
        </p:nvSpPr>
        <p:spPr>
          <a:xfrm>
            <a:off x="4548125" y="208257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4"/>
          <p:cNvSpPr txBox="1"/>
          <p:nvPr/>
        </p:nvSpPr>
        <p:spPr>
          <a:xfrm>
            <a:off x="4106575" y="1583750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sp>
        <p:nvSpPr>
          <p:cNvPr id="246" name="Google Shape;246;p24"/>
          <p:cNvSpPr txBox="1"/>
          <p:nvPr/>
        </p:nvSpPr>
        <p:spPr>
          <a:xfrm>
            <a:off x="4493075" y="1583750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>
            <a:off x="4161625" y="26654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/>
          <p:nvPr/>
        </p:nvSpPr>
        <p:spPr>
          <a:xfrm>
            <a:off x="4548125" y="26654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"/>
          <p:cNvSpPr/>
          <p:nvPr/>
        </p:nvSpPr>
        <p:spPr>
          <a:xfrm>
            <a:off x="4161625" y="32520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>
            <a:off x="4548125" y="32520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>
            <a:off x="4161625" y="38386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4548125" y="3838625"/>
            <a:ext cx="261600" cy="27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4"/>
          <p:cNvSpPr txBox="1"/>
          <p:nvPr/>
        </p:nvSpPr>
        <p:spPr>
          <a:xfrm>
            <a:off x="4126675" y="20164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54" name="Google Shape;254;p24"/>
          <p:cNvSpPr txBox="1"/>
          <p:nvPr/>
        </p:nvSpPr>
        <p:spPr>
          <a:xfrm>
            <a:off x="4513175" y="260490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55" name="Google Shape;255;p24"/>
          <p:cNvSpPr txBox="1"/>
          <p:nvPr/>
        </p:nvSpPr>
        <p:spPr>
          <a:xfrm>
            <a:off x="4126675" y="3189625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56" name="Google Shape;256;p24"/>
          <p:cNvSpPr txBox="1"/>
          <p:nvPr/>
        </p:nvSpPr>
        <p:spPr>
          <a:xfrm>
            <a:off x="4126675" y="3776250"/>
            <a:ext cx="3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57" name="Google Shape;257;p24"/>
          <p:cNvSpPr txBox="1"/>
          <p:nvPr/>
        </p:nvSpPr>
        <p:spPr>
          <a:xfrm>
            <a:off x="4895225" y="2837250"/>
            <a:ext cx="271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</a:rPr>
              <a:t>f</a:t>
            </a:r>
            <a:r>
              <a:rPr lang="en" sz="800">
                <a:solidFill>
                  <a:srgbClr val="CC0000"/>
                </a:solidFill>
              </a:rPr>
              <a:t>unc ist nicht static, kann daher nur auf einem Objekt aufgerufen werden, nicht auf der Klasse</a:t>
            </a:r>
            <a:endParaRPr sz="800">
              <a:solidFill>
                <a:srgbClr val="CC0000"/>
              </a:solidFill>
            </a:endParaRPr>
          </a:p>
        </p:txBody>
      </p:sp>
      <p:pic>
        <p:nvPicPr>
          <p:cNvPr id="258" name="Google Shape;2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25" y="1943975"/>
            <a:ext cx="2830669" cy="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13" y="2431763"/>
            <a:ext cx="2879943" cy="751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325" y="3362750"/>
            <a:ext cx="2310878" cy="7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UBraunschweig_PPT2007_Folienpool_pptx">
  <a:themeElements>
    <a:clrScheme name="TU Braunschweig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ADBF4D"/>
      </a:accent3>
      <a:accent4>
        <a:srgbClr val="FA6E00"/>
      </a:accent4>
      <a:accent5>
        <a:srgbClr val="407E97"/>
      </a:accent5>
      <a:accent6>
        <a:srgbClr val="984098"/>
      </a:accent6>
      <a:hlink>
        <a:srgbClr val="BE1E3C"/>
      </a:hlink>
      <a:folHlink>
        <a:srgbClr val="7600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